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3" r:id="rId18"/>
    <p:sldId id="272" r:id="rId19"/>
    <p:sldId id="274" r:id="rId20"/>
    <p:sldId id="275" r:id="rId21"/>
    <p:sldId id="276" r:id="rId22"/>
    <p:sldId id="277" r:id="rId23"/>
    <p:sldId id="278" r:id="rId24"/>
    <p:sldId id="279" r:id="rId2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132E6FB-002B-4ACF-88EE-EB729242344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378746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8132E6FB-002B-4ACF-88EE-EB729242344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71142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8132E6FB-002B-4ACF-88EE-EB729242344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998391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10"/>
          </p:nvPr>
        </p:nvSpPr>
        <p:spPr/>
        <p:txBody>
          <a:bodyPr/>
          <a:lstStyle/>
          <a:p>
            <a:fld id="{8132E6FB-002B-4ACF-88EE-EB729242344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68261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8132E6FB-002B-4ACF-88EE-EB729242344D}"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1178779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datum 4"/>
          <p:cNvSpPr>
            <a:spLocks noGrp="1"/>
          </p:cNvSpPr>
          <p:nvPr>
            <p:ph type="dt" sz="half" idx="10"/>
          </p:nvPr>
        </p:nvSpPr>
        <p:spPr/>
        <p:txBody>
          <a:bodyPr/>
          <a:lstStyle/>
          <a:p>
            <a:fld id="{8132E6FB-002B-4ACF-88EE-EB729242344D}"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95887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7" name="Tijdelijke aanduiding voor datum 6"/>
          <p:cNvSpPr>
            <a:spLocks noGrp="1"/>
          </p:cNvSpPr>
          <p:nvPr>
            <p:ph type="dt" sz="half" idx="10"/>
          </p:nvPr>
        </p:nvSpPr>
        <p:spPr/>
        <p:txBody>
          <a:bodyPr/>
          <a:lstStyle/>
          <a:p>
            <a:fld id="{8132E6FB-002B-4ACF-88EE-EB729242344D}" type="datetimeFigureOut">
              <a:rPr lang="nl-NL" smtClean="0"/>
              <a:t>4-4-2017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395615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a:p>
        </p:txBody>
      </p:sp>
      <p:sp>
        <p:nvSpPr>
          <p:cNvPr id="3" name="Tijdelijke aanduiding voor datum 2"/>
          <p:cNvSpPr>
            <a:spLocks noGrp="1"/>
          </p:cNvSpPr>
          <p:nvPr>
            <p:ph type="dt" sz="half" idx="10"/>
          </p:nvPr>
        </p:nvSpPr>
        <p:spPr/>
        <p:txBody>
          <a:bodyPr/>
          <a:lstStyle/>
          <a:p>
            <a:fld id="{8132E6FB-002B-4ACF-88EE-EB729242344D}" type="datetimeFigureOut">
              <a:rPr lang="nl-NL" smtClean="0"/>
              <a:t>4-4-2017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981407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132E6FB-002B-4ACF-88EE-EB729242344D}" type="datetimeFigureOut">
              <a:rPr lang="nl-NL" smtClean="0"/>
              <a:t>4-4-2017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187602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8132E6FB-002B-4ACF-88EE-EB729242344D}"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303859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8132E6FB-002B-4ACF-88EE-EB729242344D}"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EC8B4A9-CE41-4813-B408-763CEC1A407E}" type="slidenum">
              <a:rPr lang="nl-NL" smtClean="0"/>
              <a:t>‹nr.›</a:t>
            </a:fld>
            <a:endParaRPr lang="nl-NL"/>
          </a:p>
        </p:txBody>
      </p:sp>
    </p:spTree>
    <p:extLst>
      <p:ext uri="{BB962C8B-B14F-4D97-AF65-F5344CB8AC3E}">
        <p14:creationId xmlns:p14="http://schemas.microsoft.com/office/powerpoint/2010/main" val="1177484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2E6FB-002B-4ACF-88EE-EB729242344D}" type="datetimeFigureOut">
              <a:rPr lang="nl-NL" smtClean="0"/>
              <a:t>4-4-2017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C8B4A9-CE41-4813-B408-763CEC1A407E}" type="slidenum">
              <a:rPr lang="nl-NL" smtClean="0"/>
              <a:t>‹nr.›</a:t>
            </a:fld>
            <a:endParaRPr lang="nl-NL"/>
          </a:p>
        </p:txBody>
      </p:sp>
    </p:spTree>
    <p:extLst>
      <p:ext uri="{BB962C8B-B14F-4D97-AF65-F5344CB8AC3E}">
        <p14:creationId xmlns:p14="http://schemas.microsoft.com/office/powerpoint/2010/main" val="1323893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Maatschappelijke zorg 2</a:t>
            </a:r>
          </a:p>
        </p:txBody>
      </p:sp>
      <p:sp>
        <p:nvSpPr>
          <p:cNvPr id="3" name="Ondertitel 2"/>
          <p:cNvSpPr>
            <a:spLocks noGrp="1"/>
          </p:cNvSpPr>
          <p:nvPr>
            <p:ph type="subTitle" idx="1"/>
          </p:nvPr>
        </p:nvSpPr>
        <p:spPr/>
        <p:txBody>
          <a:bodyPr/>
          <a:lstStyle/>
          <a:p>
            <a:r>
              <a:rPr lang="nl-NL" dirty="0"/>
              <a:t>DSM ziekte en </a:t>
            </a:r>
          </a:p>
          <a:p>
            <a:r>
              <a:rPr lang="nl-NL" dirty="0"/>
              <a:t>stoornissen van cliënten</a:t>
            </a:r>
          </a:p>
          <a:p>
            <a:r>
              <a:rPr lang="nl-NL" dirty="0"/>
              <a:t>Cognitieve stoornissen</a:t>
            </a:r>
          </a:p>
        </p:txBody>
      </p:sp>
    </p:spTree>
    <p:extLst>
      <p:ext uri="{BB962C8B-B14F-4D97-AF65-F5344CB8AC3E}">
        <p14:creationId xmlns:p14="http://schemas.microsoft.com/office/powerpoint/2010/main" val="1171008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Alzheimer en symptomen…</a:t>
            </a:r>
          </a:p>
        </p:txBody>
      </p:sp>
      <p:sp>
        <p:nvSpPr>
          <p:cNvPr id="3" name="Tijdelijke aanduiding voor inhoud 2"/>
          <p:cNvSpPr>
            <a:spLocks noGrp="1"/>
          </p:cNvSpPr>
          <p:nvPr>
            <p:ph idx="1"/>
          </p:nvPr>
        </p:nvSpPr>
        <p:spPr/>
        <p:txBody>
          <a:bodyPr>
            <a:normAutofit fontScale="85000" lnSpcReduction="20000"/>
          </a:bodyPr>
          <a:lstStyle/>
          <a:p>
            <a:r>
              <a:rPr lang="nl-NL" dirty="0"/>
              <a:t>De ziekte begint meestal in de hippocampus, het hersengedeelte dat nieuwe informatie opslaat in het geheugen. De eerste symptomen zijn dat nieuwe gebeurtenissen niet meer goed worden onthouden.</a:t>
            </a:r>
          </a:p>
          <a:p>
            <a:r>
              <a:rPr lang="nl-NL" dirty="0"/>
              <a:t>nieuwe gebeurtenissen, maar ook kennis en herinneringen van langer geleden, worden vergeten</a:t>
            </a:r>
          </a:p>
          <a:p>
            <a:r>
              <a:rPr lang="nl-NL" dirty="0"/>
              <a:t>oriëntatieproblemen in tijd, in plaats en in persoon</a:t>
            </a:r>
          </a:p>
          <a:p>
            <a:r>
              <a:rPr lang="nl-NL" dirty="0"/>
              <a:t>dagelijkse handelingen zoals wassen en aankleden lukken niet (goed) meer</a:t>
            </a:r>
          </a:p>
          <a:p>
            <a:r>
              <a:rPr lang="nl-NL" dirty="0"/>
              <a:t>veranderingen in het karakter zoals achterdocht of apathie</a:t>
            </a:r>
          </a:p>
          <a:p>
            <a:r>
              <a:rPr lang="nl-NL" dirty="0"/>
              <a:t>het gebruik en het begrip van de taal gaan achteruit</a:t>
            </a:r>
          </a:p>
          <a:p>
            <a:r>
              <a:rPr lang="nl-NL" dirty="0"/>
              <a:t>wisselingen van stemming</a:t>
            </a:r>
          </a:p>
          <a:p>
            <a:r>
              <a:rPr lang="nl-NL" dirty="0"/>
              <a:t>(nachtelijke) onrust</a:t>
            </a:r>
          </a:p>
          <a:p>
            <a:r>
              <a:rPr lang="nl-NL" dirty="0"/>
              <a:t>lichamelijke achteruitgang</a:t>
            </a:r>
          </a:p>
          <a:p>
            <a:endParaRPr lang="nl-NL" dirty="0"/>
          </a:p>
        </p:txBody>
      </p:sp>
    </p:spTree>
    <p:extLst>
      <p:ext uri="{BB962C8B-B14F-4D97-AF65-F5344CB8AC3E}">
        <p14:creationId xmlns:p14="http://schemas.microsoft.com/office/powerpoint/2010/main" val="4051958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Vasculaire dementie</a:t>
            </a:r>
            <a:br>
              <a:rPr lang="nl-NL" dirty="0"/>
            </a:br>
            <a:endParaRPr lang="nl-NL" dirty="0"/>
          </a:p>
        </p:txBody>
      </p:sp>
      <p:sp>
        <p:nvSpPr>
          <p:cNvPr id="3" name="Tijdelijke aanduiding voor inhoud 2"/>
          <p:cNvSpPr>
            <a:spLocks noGrp="1"/>
          </p:cNvSpPr>
          <p:nvPr>
            <p:ph idx="1"/>
          </p:nvPr>
        </p:nvSpPr>
        <p:spPr>
          <a:xfrm>
            <a:off x="838200" y="1690688"/>
            <a:ext cx="10515600" cy="4351338"/>
          </a:xfrm>
        </p:spPr>
        <p:txBody>
          <a:bodyPr>
            <a:normAutofit/>
          </a:bodyPr>
          <a:lstStyle/>
          <a:p>
            <a:r>
              <a:rPr lang="nl-NL" dirty="0"/>
              <a:t>Een vasculaire dementie ontstaat doordat er problemen zijn met de bloedtoevoer naar de hersenen. </a:t>
            </a:r>
          </a:p>
          <a:p>
            <a:r>
              <a:rPr lang="nl-NL" dirty="0"/>
              <a:t>Hersenen hebben veel zuurstof en voedingstoffen nodig om hun werk goed te kunnen doen. </a:t>
            </a:r>
          </a:p>
          <a:p>
            <a:r>
              <a:rPr lang="nl-NL" dirty="0"/>
              <a:t>Zuurstof wordt aangevoerd door het bloed via slagaderen en gaat vervolgens via kleinere bloedvaten naar alle delen van de hersenen.</a:t>
            </a:r>
          </a:p>
          <a:p>
            <a:r>
              <a:rPr lang="nl-NL" dirty="0"/>
              <a:t>Het verloop van vasculaire dementie gaat schoksgewijs. De situatie van een persoon met deze vorm van dementie kan een tijdlang stabiel zijn en plotseling achteruit gaan. Dan hebben zich in de hersenen nieuwe beschadigingen voorgedaan.</a:t>
            </a:r>
          </a:p>
        </p:txBody>
      </p:sp>
    </p:spTree>
    <p:extLst>
      <p:ext uri="{BB962C8B-B14F-4D97-AF65-F5344CB8AC3E}">
        <p14:creationId xmlns:p14="http://schemas.microsoft.com/office/powerpoint/2010/main" val="643978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Vasculaire dementie</a:t>
            </a:r>
            <a:br>
              <a:rPr lang="nl-NL" dirty="0"/>
            </a:br>
            <a:r>
              <a:rPr lang="nl-NL" i="0" cap="all" dirty="0">
                <a:solidFill>
                  <a:srgbClr val="000000"/>
                </a:solidFill>
                <a:effectLst/>
              </a:rPr>
              <a:t>HERSENCELLEN STERVEN AF</a:t>
            </a:r>
            <a:br>
              <a:rPr lang="nl-NL" i="0" cap="all" dirty="0">
                <a:solidFill>
                  <a:srgbClr val="000000"/>
                </a:solidFill>
                <a:effectLst/>
              </a:rPr>
            </a:br>
            <a:endParaRPr lang="nl-NL" dirty="0"/>
          </a:p>
        </p:txBody>
      </p:sp>
      <p:sp>
        <p:nvSpPr>
          <p:cNvPr id="3" name="Tijdelijke aanduiding voor inhoud 2"/>
          <p:cNvSpPr>
            <a:spLocks noGrp="1"/>
          </p:cNvSpPr>
          <p:nvPr>
            <p:ph idx="1"/>
          </p:nvPr>
        </p:nvSpPr>
        <p:spPr/>
        <p:txBody>
          <a:bodyPr/>
          <a:lstStyle/>
          <a:p>
            <a:r>
              <a:rPr lang="nl-NL" dirty="0"/>
              <a:t>Door een gebrekkige bloedvoorziening kunnen hersencellen afsterven. </a:t>
            </a:r>
          </a:p>
          <a:p>
            <a:r>
              <a:rPr lang="nl-NL" dirty="0"/>
              <a:t>Welke problemen zich dan voordoen is afhankelijk van welk hersengebied is aangetast. </a:t>
            </a:r>
          </a:p>
          <a:p>
            <a:r>
              <a:rPr lang="nl-NL" dirty="0"/>
              <a:t>Daardoor zijn de problemen bij vasculaire dementie zeer grillig.</a:t>
            </a:r>
          </a:p>
          <a:p>
            <a:r>
              <a:rPr lang="nl-NL" dirty="0"/>
              <a:t>Doordat geheugenverlies zich in het begin niet altijd voordoet, beseffen mensen met een vasculaire dementie heel goed wat hen overkomt. Dat kan tot somberheid en depressie leiden.</a:t>
            </a:r>
          </a:p>
        </p:txBody>
      </p:sp>
    </p:spTree>
    <p:extLst>
      <p:ext uri="{BB962C8B-B14F-4D97-AF65-F5344CB8AC3E}">
        <p14:creationId xmlns:p14="http://schemas.microsoft.com/office/powerpoint/2010/main" val="4257219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Vasculaire dementie </a:t>
            </a:r>
          </a:p>
        </p:txBody>
      </p:sp>
      <p:sp>
        <p:nvSpPr>
          <p:cNvPr id="3" name="Tijdelijke aanduiding voor inhoud 2"/>
          <p:cNvSpPr>
            <a:spLocks noGrp="1"/>
          </p:cNvSpPr>
          <p:nvPr>
            <p:ph idx="1"/>
          </p:nvPr>
        </p:nvSpPr>
        <p:spPr/>
        <p:txBody>
          <a:bodyPr/>
          <a:lstStyle/>
          <a:p>
            <a:pPr marL="0" indent="0">
              <a:buNone/>
            </a:pPr>
            <a:r>
              <a:rPr lang="nl-NL" b="1" cap="all" dirty="0"/>
              <a:t>SYMPTOMEN VASCULAIRE DEMENTIE</a:t>
            </a:r>
          </a:p>
          <a:p>
            <a:pPr marL="0" indent="0">
              <a:buNone/>
            </a:pPr>
            <a:r>
              <a:rPr lang="nl-NL" dirty="0"/>
              <a:t>Afhankelijk van het hersendeel waar beschadiging is opgetreden, kunnen zich problemen voordoen:</a:t>
            </a:r>
          </a:p>
          <a:p>
            <a:r>
              <a:rPr lang="nl-NL" dirty="0"/>
              <a:t>in het spreken en begrijpen van taal</a:t>
            </a:r>
          </a:p>
          <a:p>
            <a:r>
              <a:rPr lang="nl-NL" dirty="0"/>
              <a:t>in het uitvoeren van dagelijkse handelingen zoals wassen en aankleden</a:t>
            </a:r>
          </a:p>
          <a:p>
            <a:r>
              <a:rPr lang="nl-NL" dirty="0"/>
              <a:t>met het lopen (de motoriek)</a:t>
            </a:r>
          </a:p>
          <a:p>
            <a:r>
              <a:rPr lang="nl-NL" dirty="0"/>
              <a:t>in het tempo van denken en handelen: traagheid</a:t>
            </a:r>
          </a:p>
          <a:p>
            <a:r>
              <a:rPr lang="nl-NL" dirty="0"/>
              <a:t>in veranderingen in gedrag (ongepast, impulsief)</a:t>
            </a:r>
          </a:p>
          <a:p>
            <a:endParaRPr lang="nl-NL" dirty="0"/>
          </a:p>
        </p:txBody>
      </p:sp>
    </p:spTree>
    <p:extLst>
      <p:ext uri="{BB962C8B-B14F-4D97-AF65-F5344CB8AC3E}">
        <p14:creationId xmlns:p14="http://schemas.microsoft.com/office/powerpoint/2010/main" val="2064881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r>
              <a:rPr lang="nl-NL" dirty="0"/>
              <a:t>Geef een pitch over de volgende onderwerpen…</a:t>
            </a:r>
          </a:p>
          <a:p>
            <a:endParaRPr lang="nl-NL" dirty="0"/>
          </a:p>
          <a:p>
            <a:r>
              <a:rPr lang="nl-NL" dirty="0"/>
              <a:t>Amnestische stoornis</a:t>
            </a:r>
          </a:p>
          <a:p>
            <a:r>
              <a:rPr lang="nl-NL" dirty="0"/>
              <a:t>Ziekte van Pick</a:t>
            </a:r>
          </a:p>
          <a:p>
            <a:r>
              <a:rPr lang="nl-NL" dirty="0"/>
              <a:t>Syndroom van </a:t>
            </a:r>
            <a:r>
              <a:rPr lang="nl-NL" dirty="0" err="1"/>
              <a:t>Korzakov</a:t>
            </a:r>
            <a:endParaRPr lang="nl-NL" dirty="0"/>
          </a:p>
          <a:p>
            <a:r>
              <a:rPr lang="nl-NL" dirty="0"/>
              <a:t>Delirium</a:t>
            </a:r>
          </a:p>
          <a:p>
            <a:endParaRPr lang="nl-NL" dirty="0"/>
          </a:p>
        </p:txBody>
      </p:sp>
    </p:spTree>
    <p:extLst>
      <p:ext uri="{BB962C8B-B14F-4D97-AF65-F5344CB8AC3E}">
        <p14:creationId xmlns:p14="http://schemas.microsoft.com/office/powerpoint/2010/main" val="3624172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Amnestische stoornis</a:t>
            </a:r>
            <a:br>
              <a:rPr lang="nl-NL" dirty="0"/>
            </a:br>
            <a:endParaRPr lang="nl-NL" dirty="0"/>
          </a:p>
        </p:txBody>
      </p:sp>
      <p:sp>
        <p:nvSpPr>
          <p:cNvPr id="3" name="Tijdelijke aanduiding voor inhoud 2"/>
          <p:cNvSpPr>
            <a:spLocks noGrp="1"/>
          </p:cNvSpPr>
          <p:nvPr>
            <p:ph idx="1"/>
          </p:nvPr>
        </p:nvSpPr>
        <p:spPr/>
        <p:txBody>
          <a:bodyPr/>
          <a:lstStyle/>
          <a:p>
            <a:r>
              <a:rPr lang="nl-NL" dirty="0"/>
              <a:t>Het </a:t>
            </a:r>
            <a:r>
              <a:rPr lang="nl-NL" dirty="0" err="1"/>
              <a:t>amnestisch</a:t>
            </a:r>
            <a:r>
              <a:rPr lang="nl-NL" dirty="0"/>
              <a:t> syndroom wordt gekenmerkt door problemen met het korte- en langetermijngeheugen. </a:t>
            </a:r>
          </a:p>
          <a:p>
            <a:endParaRPr lang="nl-NL" dirty="0"/>
          </a:p>
          <a:p>
            <a:r>
              <a:rPr lang="nl-NL" dirty="0"/>
              <a:t>Deze geheugenproblemen worden veroorzaakt door stoornissen in de slaapkwabben of in andere hersenstructuren die bij het geheugen betrokken zijn.</a:t>
            </a:r>
          </a:p>
        </p:txBody>
      </p:sp>
    </p:spTree>
    <p:extLst>
      <p:ext uri="{BB962C8B-B14F-4D97-AF65-F5344CB8AC3E}">
        <p14:creationId xmlns:p14="http://schemas.microsoft.com/office/powerpoint/2010/main" val="284006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Ziekte van Pick</a:t>
            </a:r>
          </a:p>
        </p:txBody>
      </p:sp>
      <p:sp>
        <p:nvSpPr>
          <p:cNvPr id="3" name="Tijdelijke aanduiding voor inhoud 2"/>
          <p:cNvSpPr>
            <a:spLocks noGrp="1"/>
          </p:cNvSpPr>
          <p:nvPr>
            <p:ph idx="1"/>
          </p:nvPr>
        </p:nvSpPr>
        <p:spPr/>
        <p:txBody>
          <a:bodyPr>
            <a:normAutofit fontScale="92500" lnSpcReduction="10000"/>
          </a:bodyPr>
          <a:lstStyle/>
          <a:p>
            <a:r>
              <a:rPr lang="nl-NL" dirty="0"/>
              <a:t>Fronto-temporale dementie (Ziekte van Pick)</a:t>
            </a:r>
          </a:p>
          <a:p>
            <a:r>
              <a:rPr lang="nl-NL" dirty="0"/>
              <a:t>Als je dementie hebt, gaan cellen in je hersenen steeds minder goed werken en sterven af. </a:t>
            </a:r>
          </a:p>
          <a:p>
            <a:r>
              <a:rPr lang="nl-NL" dirty="0"/>
              <a:t>Bij fronto-temporale dementie zit het verval van de hersencellen met name in het voorste (front) en zij gedeelte (temporaal) van je hersenen. </a:t>
            </a:r>
          </a:p>
          <a:p>
            <a:r>
              <a:rPr lang="nl-NL" dirty="0"/>
              <a:t>Bij fronto-temporale dementie zijn de eerste symptomen meestal veranderingen in je gedrag en persoonlijkheid.</a:t>
            </a:r>
          </a:p>
          <a:p>
            <a:r>
              <a:rPr lang="nl-NL" dirty="0"/>
              <a:t>Fronto-temporale dementie begint op vrij jonge leeftijd, bij mensen tussen de 40 en 50 jaar oud. Je hebt in het begin meestal geen problemen met het geheugen. Hierdoor wordt deze vorm van dementie niet goed herkend en gezien als een psychiatrisch beeld en niet als een vorm van dementie.</a:t>
            </a:r>
          </a:p>
        </p:txBody>
      </p:sp>
    </p:spTree>
    <p:extLst>
      <p:ext uri="{BB962C8B-B14F-4D97-AF65-F5344CB8AC3E}">
        <p14:creationId xmlns:p14="http://schemas.microsoft.com/office/powerpoint/2010/main" val="444272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Enkele symptomen Ziekte van Pick kunnen zijn:</a:t>
            </a:r>
          </a:p>
        </p:txBody>
      </p:sp>
      <p:sp>
        <p:nvSpPr>
          <p:cNvPr id="3" name="Tijdelijke aanduiding voor inhoud 2"/>
          <p:cNvSpPr>
            <a:spLocks noGrp="1"/>
          </p:cNvSpPr>
          <p:nvPr>
            <p:ph idx="1"/>
          </p:nvPr>
        </p:nvSpPr>
        <p:spPr/>
        <p:txBody>
          <a:bodyPr/>
          <a:lstStyle/>
          <a:p>
            <a:r>
              <a:rPr lang="nl-NL" dirty="0"/>
              <a:t>Onaangepast of ontremd gedrag.</a:t>
            </a:r>
          </a:p>
          <a:p>
            <a:r>
              <a:rPr lang="nl-NL" dirty="0"/>
              <a:t>Rusteloosheid en de neiging om te gaan dolen of zwerven.</a:t>
            </a:r>
          </a:p>
          <a:p>
            <a:r>
              <a:rPr lang="nl-NL" dirty="0"/>
              <a:t>Veel snoepen en gulzig eten.</a:t>
            </a:r>
          </a:p>
          <a:p>
            <a:r>
              <a:rPr lang="nl-NL" dirty="0"/>
              <a:t>In opwellingen dingen doen (impulsief gedrag).</a:t>
            </a:r>
          </a:p>
          <a:p>
            <a:r>
              <a:rPr lang="nl-NL" dirty="0"/>
              <a:t>Dwangmatig dingen doen. Op vaste tijden, volgens een vast patroon.</a:t>
            </a:r>
          </a:p>
          <a:p>
            <a:r>
              <a:rPr lang="nl-NL" dirty="0"/>
              <a:t>Onverschilligheid.</a:t>
            </a:r>
          </a:p>
          <a:p>
            <a:r>
              <a:rPr lang="nl-NL" dirty="0"/>
              <a:t>Weinig en met weinig woorden praten.</a:t>
            </a:r>
          </a:p>
          <a:p>
            <a:endParaRPr lang="nl-NL" dirty="0"/>
          </a:p>
        </p:txBody>
      </p:sp>
    </p:spTree>
    <p:extLst>
      <p:ext uri="{BB962C8B-B14F-4D97-AF65-F5344CB8AC3E}">
        <p14:creationId xmlns:p14="http://schemas.microsoft.com/office/powerpoint/2010/main" val="1940293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Ziekte van Korsakov</a:t>
            </a:r>
          </a:p>
        </p:txBody>
      </p:sp>
      <p:sp>
        <p:nvSpPr>
          <p:cNvPr id="3" name="Tijdelijke aanduiding voor inhoud 2"/>
          <p:cNvSpPr>
            <a:spLocks noGrp="1"/>
          </p:cNvSpPr>
          <p:nvPr>
            <p:ph idx="1"/>
          </p:nvPr>
        </p:nvSpPr>
        <p:spPr/>
        <p:txBody>
          <a:bodyPr>
            <a:normAutofit/>
          </a:bodyPr>
          <a:lstStyle/>
          <a:p>
            <a:r>
              <a:rPr lang="nl-NL" dirty="0"/>
              <a:t>Het syndroom van Korsakov is een aandoening die het gevolg is van ernstig vitamine B1 (</a:t>
            </a:r>
            <a:r>
              <a:rPr lang="nl-NL" dirty="0" err="1"/>
              <a:t>thiamine</a:t>
            </a:r>
            <a:r>
              <a:rPr lang="nl-NL" dirty="0"/>
              <a:t>) gebrek. Korsakov treedt voornamelijk op bij alcoholverslaving. </a:t>
            </a:r>
          </a:p>
          <a:p>
            <a:r>
              <a:rPr lang="nl-NL" dirty="0"/>
              <a:t>De alcoholist loopt dit risico omdat hij doorgaans slecht eet en een verhoogde vitamine behoefte heeft. Een gedeelte van de hersenen wordt aangetast waardoor geheugenverlies ontstaat. </a:t>
            </a:r>
          </a:p>
          <a:p>
            <a:r>
              <a:rPr lang="nl-NL" dirty="0"/>
              <a:t>De patiënt verliest vooral het vermogen om iets nieuws te leren, maar is ook steeds minder in staat de gewone dagelijkse handelingen te verrichten en voor zichzelf te zorgen. Een bijkomend gezondheidsrisico is het hoge percentage rokers (ca. 80%). </a:t>
            </a:r>
          </a:p>
        </p:txBody>
      </p:sp>
    </p:spTree>
    <p:extLst>
      <p:ext uri="{BB962C8B-B14F-4D97-AF65-F5344CB8AC3E}">
        <p14:creationId xmlns:p14="http://schemas.microsoft.com/office/powerpoint/2010/main" val="819620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Ziekte van Korsakov</a:t>
            </a:r>
          </a:p>
        </p:txBody>
      </p:sp>
      <p:sp>
        <p:nvSpPr>
          <p:cNvPr id="3" name="Tijdelijke aanduiding voor inhoud 2"/>
          <p:cNvSpPr>
            <a:spLocks noGrp="1"/>
          </p:cNvSpPr>
          <p:nvPr>
            <p:ph idx="1"/>
          </p:nvPr>
        </p:nvSpPr>
        <p:spPr/>
        <p:txBody>
          <a:bodyPr/>
          <a:lstStyle/>
          <a:p>
            <a:r>
              <a:rPr lang="nl-NL" b="0" i="0" dirty="0">
                <a:solidFill>
                  <a:srgbClr val="000000"/>
                </a:solidFill>
                <a:effectLst/>
                <a:latin typeface="Helvetica" panose="020B0604020202020204" pitchFamily="34" charset="0"/>
              </a:rPr>
              <a:t>ernstige geheugenstoornissen;</a:t>
            </a:r>
          </a:p>
          <a:p>
            <a:r>
              <a:rPr lang="nl-NL" b="0" i="0" dirty="0">
                <a:solidFill>
                  <a:srgbClr val="000000"/>
                </a:solidFill>
                <a:effectLst/>
                <a:latin typeface="Helvetica" panose="020B0604020202020204" pitchFamily="34" charset="0"/>
              </a:rPr>
              <a:t>ernstige problemen met het plannen en organiseren van hun dagelijkse activiteiten.</a:t>
            </a:r>
          </a:p>
          <a:p>
            <a:endParaRPr lang="nl-NL" dirty="0"/>
          </a:p>
        </p:txBody>
      </p:sp>
    </p:spTree>
    <p:extLst>
      <p:ext uri="{BB962C8B-B14F-4D97-AF65-F5344CB8AC3E}">
        <p14:creationId xmlns:p14="http://schemas.microsoft.com/office/powerpoint/2010/main" val="322867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Vorige keer…</a:t>
            </a:r>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204983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Ziekte van Korsakov</a:t>
            </a:r>
          </a:p>
        </p:txBody>
      </p:sp>
      <p:sp>
        <p:nvSpPr>
          <p:cNvPr id="3" name="Tijdelijke aanduiding voor inhoud 2"/>
          <p:cNvSpPr>
            <a:spLocks noGrp="1"/>
          </p:cNvSpPr>
          <p:nvPr>
            <p:ph idx="1"/>
          </p:nvPr>
        </p:nvSpPr>
        <p:spPr/>
        <p:txBody>
          <a:bodyPr/>
          <a:lstStyle/>
          <a:p>
            <a:r>
              <a:rPr lang="nl-NL" dirty="0"/>
              <a:t>Het blijkt dat bij Korsakov vooral dat deel van het geheugen wordt aangetast waar informatie ligt opgeslagen over dingen die ze in hun leven hebben meegemaakt (</a:t>
            </a:r>
            <a:r>
              <a:rPr lang="nl-NL" i="1" dirty="0"/>
              <a:t>het autobiografisch geheugen</a:t>
            </a:r>
            <a:r>
              <a:rPr lang="nl-NL" dirty="0"/>
              <a:t>) en over dingen die ze hebben geleerd (</a:t>
            </a:r>
            <a:r>
              <a:rPr lang="nl-NL" i="1" dirty="0"/>
              <a:t>het semantisch geheugen</a:t>
            </a:r>
            <a:r>
              <a:rPr lang="nl-NL" dirty="0"/>
              <a:t>).</a:t>
            </a:r>
          </a:p>
          <a:p>
            <a:r>
              <a:rPr lang="nl-NL" dirty="0"/>
              <a:t>Het deel van het geheugen dat gaat over vaardigheden en handelingen is niet aangetast (</a:t>
            </a:r>
            <a:r>
              <a:rPr lang="nl-NL" i="1" dirty="0"/>
              <a:t>het impliciete geheugen</a:t>
            </a:r>
            <a:r>
              <a:rPr lang="nl-NL" dirty="0"/>
              <a:t>). De vaardigheid om een muziekinstrument te bespelen raakt men niet kwijt.</a:t>
            </a:r>
          </a:p>
          <a:p>
            <a:endParaRPr lang="nl-NL" dirty="0"/>
          </a:p>
        </p:txBody>
      </p:sp>
    </p:spTree>
    <p:extLst>
      <p:ext uri="{BB962C8B-B14F-4D97-AF65-F5344CB8AC3E}">
        <p14:creationId xmlns:p14="http://schemas.microsoft.com/office/powerpoint/2010/main" val="2689206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Ziekte van Korsakov en Confabuleren</a:t>
            </a:r>
          </a:p>
        </p:txBody>
      </p:sp>
      <p:sp>
        <p:nvSpPr>
          <p:cNvPr id="3" name="Tijdelijke aanduiding voor inhoud 2"/>
          <p:cNvSpPr>
            <a:spLocks noGrp="1"/>
          </p:cNvSpPr>
          <p:nvPr>
            <p:ph idx="1"/>
          </p:nvPr>
        </p:nvSpPr>
        <p:spPr/>
        <p:txBody>
          <a:bodyPr/>
          <a:lstStyle/>
          <a:p>
            <a:r>
              <a:rPr lang="nl-NL" dirty="0"/>
              <a:t>Om de gaten in hun geheugen op te vullen gaan patiënten allerlei verhalen fantaseren. Dat heet confabuleren. Confabuleren ontstaat ook dat patiënten verhalen in een onjuist verband plaatsen. Punt is dat ze volstrekt geloven in de juistheid van hun verhalen</a:t>
            </a:r>
          </a:p>
        </p:txBody>
      </p:sp>
    </p:spTree>
    <p:extLst>
      <p:ext uri="{BB962C8B-B14F-4D97-AF65-F5344CB8AC3E}">
        <p14:creationId xmlns:p14="http://schemas.microsoft.com/office/powerpoint/2010/main" val="775749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Delirium…</a:t>
            </a:r>
          </a:p>
        </p:txBody>
      </p:sp>
      <p:sp>
        <p:nvSpPr>
          <p:cNvPr id="3" name="Tijdelijke aanduiding voor inhoud 2"/>
          <p:cNvSpPr>
            <a:spLocks noGrp="1"/>
          </p:cNvSpPr>
          <p:nvPr>
            <p:ph idx="1"/>
          </p:nvPr>
        </p:nvSpPr>
        <p:spPr/>
        <p:txBody>
          <a:bodyPr/>
          <a:lstStyle/>
          <a:p>
            <a:r>
              <a:rPr lang="nl-NL" dirty="0"/>
              <a:t>Een delirium is een plotseling optredende verwardheid. </a:t>
            </a:r>
          </a:p>
          <a:p>
            <a:r>
              <a:rPr lang="nl-NL" dirty="0"/>
              <a:t>Deze verwardheid is tijdelijk en komt meestal door een lichamelijke ziekte.</a:t>
            </a:r>
          </a:p>
          <a:p>
            <a:r>
              <a:rPr lang="nl-NL" dirty="0"/>
              <a:t>Als de lichamelijke toestand verbetert, neemt de verwardheid af. </a:t>
            </a:r>
          </a:p>
          <a:p>
            <a:r>
              <a:rPr lang="nl-NL" dirty="0"/>
              <a:t>De periode van verwardheid kan variëren van enkele uren tot enkele dagen en soms zelfs enkele weken.</a:t>
            </a:r>
          </a:p>
        </p:txBody>
      </p:sp>
    </p:spTree>
    <p:extLst>
      <p:ext uri="{BB962C8B-B14F-4D97-AF65-F5344CB8AC3E}">
        <p14:creationId xmlns:p14="http://schemas.microsoft.com/office/powerpoint/2010/main" val="1204569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Oorzaken Delirium…</a:t>
            </a:r>
            <a:br>
              <a:rPr lang="nl-NL" b="1" dirty="0"/>
            </a:br>
            <a:endParaRPr lang="nl-NL" dirty="0"/>
          </a:p>
        </p:txBody>
      </p:sp>
      <p:sp>
        <p:nvSpPr>
          <p:cNvPr id="3" name="Tijdelijke aanduiding voor inhoud 2"/>
          <p:cNvSpPr>
            <a:spLocks noGrp="1"/>
          </p:cNvSpPr>
          <p:nvPr>
            <p:ph idx="1"/>
          </p:nvPr>
        </p:nvSpPr>
        <p:spPr/>
        <p:txBody>
          <a:bodyPr/>
          <a:lstStyle/>
          <a:p>
            <a:r>
              <a:rPr lang="nl-NL" dirty="0"/>
              <a:t>Een delirium kan verschillende oorzaken hebben. </a:t>
            </a:r>
          </a:p>
          <a:p>
            <a:r>
              <a:rPr lang="nl-NL" dirty="0"/>
              <a:t>De meest bekende is overmatig drankgebruik. </a:t>
            </a:r>
          </a:p>
          <a:p>
            <a:r>
              <a:rPr lang="nl-NL" dirty="0"/>
              <a:t>Maar ook iemand die nooit alcohol gebruikt kan een delirium krijgen.</a:t>
            </a:r>
          </a:p>
          <a:p>
            <a:r>
              <a:rPr lang="nl-NL" dirty="0"/>
              <a:t>De oorzaak is dan vaak een grote operatie, ziekten aan het hart of de longen, ontstekingen of stoornissen in de stofwisseling. </a:t>
            </a:r>
          </a:p>
          <a:p>
            <a:r>
              <a:rPr lang="nl-NL" dirty="0"/>
              <a:t>Een hersenschudding, medicijngebruik, stress en angst kunnen bijdragen aan het ontstaan of verergeren van een delirium. </a:t>
            </a:r>
          </a:p>
          <a:p>
            <a:r>
              <a:rPr lang="nl-NL" dirty="0"/>
              <a:t>Oudere patiënten hebben een grotere kans om acuut verward te raken.</a:t>
            </a:r>
          </a:p>
          <a:p>
            <a:endParaRPr lang="nl-NL" dirty="0"/>
          </a:p>
        </p:txBody>
      </p:sp>
    </p:spTree>
    <p:extLst>
      <p:ext uri="{BB962C8B-B14F-4D97-AF65-F5344CB8AC3E}">
        <p14:creationId xmlns:p14="http://schemas.microsoft.com/office/powerpoint/2010/main" val="2008419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Delirium symptomen…</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In gesprekken lijkt niet alles door te dringen. De patiënt zakt nu en dan weg en kan de aandacht er niet bij houden.</a:t>
            </a:r>
          </a:p>
          <a:p>
            <a:r>
              <a:rPr lang="nl-NL" dirty="0"/>
              <a:t>De patiënt is soms onrustig en probeert bijvoorbeeld uit bed te stappen.</a:t>
            </a:r>
          </a:p>
          <a:p>
            <a:r>
              <a:rPr lang="nl-NL" dirty="0"/>
              <a:t>Het geheugen functioneert minder goed. Iets wat u net heeft verteld, kan even later weer vergeten zijn.</a:t>
            </a:r>
          </a:p>
          <a:p>
            <a:r>
              <a:rPr lang="nl-NL" dirty="0"/>
              <a:t>De patiënt ziet dingen die er in werkelijkheid niet zijn. Dit kunnen bekende personen zijn, maar ook bijvoorbeeld beestjes. Ook herkent de patiënt u soms niet of de patiënt ziet u voor een ander aan.</a:t>
            </a:r>
          </a:p>
          <a:p>
            <a:r>
              <a:rPr lang="nl-NL" dirty="0"/>
              <a:t>De patiënt kan angstig worden en vanuit die angst soms agressief reageren.</a:t>
            </a:r>
          </a:p>
          <a:p>
            <a:pPr marL="0" indent="0">
              <a:buNone/>
            </a:pPr>
            <a:r>
              <a:rPr lang="nl-NL" dirty="0"/>
              <a:t>Al deze verschijnselen zijn niet voortdurend even duidelijk aanwezig. Vooral ’s avonds en ’s nachts neemt de verwardheid toe.</a:t>
            </a:r>
          </a:p>
          <a:p>
            <a:endParaRPr lang="nl-NL" dirty="0"/>
          </a:p>
        </p:txBody>
      </p:sp>
    </p:spTree>
    <p:extLst>
      <p:ext uri="{BB962C8B-B14F-4D97-AF65-F5344CB8AC3E}">
        <p14:creationId xmlns:p14="http://schemas.microsoft.com/office/powerpoint/2010/main" val="638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Vandaag…</a:t>
            </a:r>
          </a:p>
        </p:txBody>
      </p:sp>
      <p:sp>
        <p:nvSpPr>
          <p:cNvPr id="3" name="Tijdelijke aanduiding voor inhoud 2"/>
          <p:cNvSpPr>
            <a:spLocks noGrp="1"/>
          </p:cNvSpPr>
          <p:nvPr>
            <p:ph idx="1"/>
          </p:nvPr>
        </p:nvSpPr>
        <p:spPr/>
        <p:txBody>
          <a:bodyPr/>
          <a:lstStyle/>
          <a:p>
            <a:r>
              <a:rPr lang="nl-NL" dirty="0"/>
              <a:t>Cognitieve stoornissen…</a:t>
            </a:r>
          </a:p>
          <a:p>
            <a:endParaRPr lang="nl-NL" dirty="0"/>
          </a:p>
        </p:txBody>
      </p:sp>
    </p:spTree>
    <p:extLst>
      <p:ext uri="{BB962C8B-B14F-4D97-AF65-F5344CB8AC3E}">
        <p14:creationId xmlns:p14="http://schemas.microsoft.com/office/powerpoint/2010/main" val="2681654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een Cognitieve stoornissen</a:t>
            </a:r>
          </a:p>
        </p:txBody>
      </p:sp>
      <p:sp>
        <p:nvSpPr>
          <p:cNvPr id="3" name="Tijdelijke aanduiding voor inhoud 2"/>
          <p:cNvSpPr>
            <a:spLocks noGrp="1"/>
          </p:cNvSpPr>
          <p:nvPr>
            <p:ph idx="1"/>
          </p:nvPr>
        </p:nvSpPr>
        <p:spPr/>
        <p:txBody>
          <a:bodyPr>
            <a:normAutofit lnSpcReduction="10000"/>
          </a:bodyPr>
          <a:lstStyle/>
          <a:p>
            <a:r>
              <a:rPr lang="nl-NL" dirty="0"/>
              <a:t>Cognitieve functies worden ook wel ‘kennende functies’ genoemd. Hiermee bedoelen we functies die te maken hebben met het verwerken van informatie en je in staat stellen tot leren, intelligent gedrag. </a:t>
            </a:r>
          </a:p>
          <a:p>
            <a:r>
              <a:rPr lang="nl-NL" dirty="0"/>
              <a:t>Bijvoorbeeld aandacht en concentratie, oriëntatie, waarnemen, denken, inprenten, herinneren, plannen maken, problemen oplossen, handelen, vaardigheden, het nemen van initiatieven en inzicht in de eigen situatie. </a:t>
            </a:r>
          </a:p>
          <a:p>
            <a:r>
              <a:rPr lang="nl-NL" dirty="0"/>
              <a:t>Een cognitieve stoornis is een stoornis in een of meer cognitieve functies. Dit kan problemen opleveren met het geheugen, taal, gedrag en het oplossen van problemen.</a:t>
            </a:r>
          </a:p>
        </p:txBody>
      </p:sp>
    </p:spTree>
    <p:extLst>
      <p:ext uri="{BB962C8B-B14F-4D97-AF65-F5344CB8AC3E}">
        <p14:creationId xmlns:p14="http://schemas.microsoft.com/office/powerpoint/2010/main" val="3583301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Cognitieve stoornissen 2</a:t>
            </a:r>
          </a:p>
        </p:txBody>
      </p:sp>
      <p:sp>
        <p:nvSpPr>
          <p:cNvPr id="3" name="Tijdelijke aanduiding voor inhoud 2"/>
          <p:cNvSpPr>
            <a:spLocks noGrp="1"/>
          </p:cNvSpPr>
          <p:nvPr>
            <p:ph idx="1"/>
          </p:nvPr>
        </p:nvSpPr>
        <p:spPr/>
        <p:txBody>
          <a:bodyPr/>
          <a:lstStyle/>
          <a:p>
            <a:r>
              <a:rPr lang="nl-NL" dirty="0"/>
              <a:t>Een cognitieve stoornis kan tijdelijk of blijvend zijn. </a:t>
            </a:r>
          </a:p>
          <a:p>
            <a:r>
              <a:rPr lang="nl-NL" dirty="0"/>
              <a:t>Tijdelijke cognitieve stoornissen komen bijvoorbeeld voor bij psychische problemen zoals depressie. </a:t>
            </a:r>
          </a:p>
          <a:p>
            <a:r>
              <a:rPr lang="nl-NL" dirty="0"/>
              <a:t>Ook kunnen ze een lichamelijke oorzaak hebben, bijvoorbeeld een ontregelde stofwisseling of een blaas- of longontsteking. Vooral oudere mensen zijn hier gevoelig voor. </a:t>
            </a:r>
          </a:p>
          <a:p>
            <a:r>
              <a:rPr lang="nl-NL" dirty="0"/>
              <a:t>Voorbeelden van </a:t>
            </a:r>
            <a:r>
              <a:rPr lang="nl-NL" b="1" dirty="0"/>
              <a:t>blijvende</a:t>
            </a:r>
            <a:r>
              <a:rPr lang="nl-NL" dirty="0"/>
              <a:t> stoornissen zijn de diverse vormen van dementie, de ziekte van Korsakov en de gevolgen van ander niet aangeboren hersenletsel.</a:t>
            </a:r>
          </a:p>
        </p:txBody>
      </p:sp>
    </p:spTree>
    <p:extLst>
      <p:ext uri="{BB962C8B-B14F-4D97-AF65-F5344CB8AC3E}">
        <p14:creationId xmlns:p14="http://schemas.microsoft.com/office/powerpoint/2010/main" val="3507119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Dit zijn klachten die voorkomen bij een Cognitieve stoornis…</a:t>
            </a:r>
          </a:p>
        </p:txBody>
      </p:sp>
      <p:sp>
        <p:nvSpPr>
          <p:cNvPr id="3" name="Tijdelijke aanduiding voor inhoud 2"/>
          <p:cNvSpPr>
            <a:spLocks noGrp="1"/>
          </p:cNvSpPr>
          <p:nvPr>
            <p:ph idx="1"/>
          </p:nvPr>
        </p:nvSpPr>
        <p:spPr/>
        <p:txBody>
          <a:bodyPr/>
          <a:lstStyle/>
          <a:p>
            <a:r>
              <a:rPr lang="nl-NL" dirty="0"/>
              <a:t>Aandacht en concentratie</a:t>
            </a:r>
          </a:p>
          <a:p>
            <a:r>
              <a:rPr lang="nl-NL" dirty="0"/>
              <a:t>Geheugen</a:t>
            </a:r>
          </a:p>
          <a:p>
            <a:r>
              <a:rPr lang="nl-NL" dirty="0"/>
              <a:t>Handelingen</a:t>
            </a:r>
          </a:p>
          <a:p>
            <a:r>
              <a:rPr lang="nl-NL" dirty="0"/>
              <a:t>Plannen en organiseren</a:t>
            </a:r>
          </a:p>
          <a:p>
            <a:r>
              <a:rPr lang="nl-NL" dirty="0"/>
              <a:t>Taal </a:t>
            </a:r>
          </a:p>
          <a:p>
            <a:r>
              <a:rPr lang="nl-NL" dirty="0"/>
              <a:t>Gedrag.</a:t>
            </a:r>
          </a:p>
          <a:p>
            <a:endParaRPr lang="nl-NL" dirty="0"/>
          </a:p>
          <a:p>
            <a:r>
              <a:rPr lang="nl-NL" dirty="0"/>
              <a:t>Geef een voorbeeld per klacht. </a:t>
            </a:r>
          </a:p>
        </p:txBody>
      </p:sp>
    </p:spTree>
    <p:extLst>
      <p:ext uri="{BB962C8B-B14F-4D97-AF65-F5344CB8AC3E}">
        <p14:creationId xmlns:p14="http://schemas.microsoft.com/office/powerpoint/2010/main" val="3265282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Cognitie en ouderdom</a:t>
            </a:r>
          </a:p>
        </p:txBody>
      </p:sp>
      <p:sp>
        <p:nvSpPr>
          <p:cNvPr id="3" name="Tijdelijke aanduiding voor inhoud 2"/>
          <p:cNvSpPr>
            <a:spLocks noGrp="1"/>
          </p:cNvSpPr>
          <p:nvPr>
            <p:ph idx="1"/>
          </p:nvPr>
        </p:nvSpPr>
        <p:spPr/>
        <p:txBody>
          <a:bodyPr/>
          <a:lstStyle/>
          <a:p>
            <a:r>
              <a:rPr lang="nl-NL" dirty="0"/>
              <a:t>Belangrijkste Cognitieve stoornissen bij ouderen zijn:</a:t>
            </a:r>
          </a:p>
          <a:p>
            <a:pPr marL="0" indent="0">
              <a:buNone/>
            </a:pPr>
            <a:endParaRPr lang="nl-NL" dirty="0"/>
          </a:p>
          <a:p>
            <a:r>
              <a:rPr lang="nl-NL" dirty="0"/>
              <a:t>Dementie</a:t>
            </a:r>
          </a:p>
          <a:p>
            <a:r>
              <a:rPr lang="nl-NL" dirty="0"/>
              <a:t>Amnestische stoornis</a:t>
            </a:r>
          </a:p>
          <a:p>
            <a:r>
              <a:rPr lang="nl-NL" dirty="0"/>
              <a:t>Delirium</a:t>
            </a:r>
          </a:p>
          <a:p>
            <a:endParaRPr lang="nl-NL" dirty="0"/>
          </a:p>
        </p:txBody>
      </p:sp>
    </p:spTree>
    <p:extLst>
      <p:ext uri="{BB962C8B-B14F-4D97-AF65-F5344CB8AC3E}">
        <p14:creationId xmlns:p14="http://schemas.microsoft.com/office/powerpoint/2010/main" val="2825952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Dementie</a:t>
            </a:r>
            <a:br>
              <a:rPr lang="nl-NL" dirty="0"/>
            </a:br>
            <a:endParaRPr lang="nl-NL" dirty="0"/>
          </a:p>
        </p:txBody>
      </p:sp>
      <p:sp>
        <p:nvSpPr>
          <p:cNvPr id="3" name="Tijdelijke aanduiding voor inhoud 2"/>
          <p:cNvSpPr>
            <a:spLocks noGrp="1"/>
          </p:cNvSpPr>
          <p:nvPr>
            <p:ph idx="1"/>
          </p:nvPr>
        </p:nvSpPr>
        <p:spPr/>
        <p:txBody>
          <a:bodyPr/>
          <a:lstStyle/>
          <a:p>
            <a:pPr marL="0" indent="0">
              <a:buNone/>
            </a:pPr>
            <a:r>
              <a:rPr lang="nl-NL" dirty="0"/>
              <a:t>Wat is dementie</a:t>
            </a:r>
          </a:p>
          <a:p>
            <a:r>
              <a:rPr lang="nl-NL" dirty="0"/>
              <a:t>Dementie is een ernstige aandoening van de hersenen. Eigenlijk is dementie een verzamelnaam voor een aantal symptomen voor verschillende ziektes. Deze ziektes of vormen van dementie kunnen verschillende oorzaken hebben.</a:t>
            </a:r>
          </a:p>
        </p:txBody>
      </p:sp>
    </p:spTree>
    <p:extLst>
      <p:ext uri="{BB962C8B-B14F-4D97-AF65-F5344CB8AC3E}">
        <p14:creationId xmlns:p14="http://schemas.microsoft.com/office/powerpoint/2010/main" val="3097845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Alzheimer</a:t>
            </a:r>
            <a:br>
              <a:rPr lang="nl-NL" dirty="0"/>
            </a:br>
            <a:endParaRPr lang="nl-NL" dirty="0"/>
          </a:p>
        </p:txBody>
      </p:sp>
      <p:sp>
        <p:nvSpPr>
          <p:cNvPr id="3" name="Tijdelijke aanduiding voor inhoud 2"/>
          <p:cNvSpPr>
            <a:spLocks noGrp="1"/>
          </p:cNvSpPr>
          <p:nvPr>
            <p:ph idx="1"/>
          </p:nvPr>
        </p:nvSpPr>
        <p:spPr/>
        <p:txBody>
          <a:bodyPr/>
          <a:lstStyle/>
          <a:p>
            <a:r>
              <a:rPr lang="nl-NL" dirty="0"/>
              <a:t>De ziekte van Alzheimer wordt veroorzaakt doordat een bepaald eiwit – het zogenaamde bèta-</a:t>
            </a:r>
            <a:r>
              <a:rPr lang="nl-NL" dirty="0" err="1"/>
              <a:t>amyloide</a:t>
            </a:r>
            <a:r>
              <a:rPr lang="nl-NL" dirty="0"/>
              <a:t> – zich tussen de hersencellen gaat ophopen. </a:t>
            </a:r>
          </a:p>
          <a:p>
            <a:r>
              <a:rPr lang="nl-NL" dirty="0"/>
              <a:t>Deze ophopingen verstoren de signaaloverdracht van de ene hersencel naar de andere. </a:t>
            </a:r>
          </a:p>
          <a:p>
            <a:r>
              <a:rPr lang="nl-NL" dirty="0"/>
              <a:t>De verbinding tussen hersencellen wordt als het ware verbroken.</a:t>
            </a:r>
          </a:p>
        </p:txBody>
      </p:sp>
    </p:spTree>
    <p:extLst>
      <p:ext uri="{BB962C8B-B14F-4D97-AF65-F5344CB8AC3E}">
        <p14:creationId xmlns:p14="http://schemas.microsoft.com/office/powerpoint/2010/main" val="110180249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1082</Words>
  <Application>Microsoft Office PowerPoint</Application>
  <PresentationFormat>Breedbeeld</PresentationFormat>
  <Paragraphs>122</Paragraphs>
  <Slides>24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24</vt:i4>
      </vt:variant>
    </vt:vector>
  </HeadingPairs>
  <TitlesOfParts>
    <vt:vector size="29" baseType="lpstr">
      <vt:lpstr>Arial</vt:lpstr>
      <vt:lpstr>Calibri</vt:lpstr>
      <vt:lpstr>Calibri Light</vt:lpstr>
      <vt:lpstr>Helvetica</vt:lpstr>
      <vt:lpstr>Kantoorthema</vt:lpstr>
      <vt:lpstr>Maatschappelijke zorg 2</vt:lpstr>
      <vt:lpstr>Vorige keer…</vt:lpstr>
      <vt:lpstr>Vandaag…</vt:lpstr>
      <vt:lpstr>Wat is een Cognitieve stoornissen</vt:lpstr>
      <vt:lpstr>Cognitieve stoornissen 2</vt:lpstr>
      <vt:lpstr>Dit zijn klachten die voorkomen bij een Cognitieve stoornis…</vt:lpstr>
      <vt:lpstr>Cognitie en ouderdom</vt:lpstr>
      <vt:lpstr>Dementie </vt:lpstr>
      <vt:lpstr>Alzheimer </vt:lpstr>
      <vt:lpstr>Alzheimer en symptomen…</vt:lpstr>
      <vt:lpstr>Vasculaire dementie </vt:lpstr>
      <vt:lpstr>Vasculaire dementie HERSENCELLEN STERVEN AF </vt:lpstr>
      <vt:lpstr>Vasculaire dementie </vt:lpstr>
      <vt:lpstr>Opdracht…</vt:lpstr>
      <vt:lpstr>Amnestische stoornis </vt:lpstr>
      <vt:lpstr>Ziekte van Pick</vt:lpstr>
      <vt:lpstr>Enkele symptomen Ziekte van Pick kunnen zijn:</vt:lpstr>
      <vt:lpstr>Ziekte van Korsakov</vt:lpstr>
      <vt:lpstr>Ziekte van Korsakov</vt:lpstr>
      <vt:lpstr>Ziekte van Korsakov</vt:lpstr>
      <vt:lpstr>Ziekte van Korsakov en Confabuleren</vt:lpstr>
      <vt:lpstr>Delirium…</vt:lpstr>
      <vt:lpstr>Oorzaken Delirium… </vt:lpstr>
      <vt:lpstr>Delirium symptomen…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Koen Steinhauer</dc:creator>
  <cp:lastModifiedBy>Koen Steinhauer</cp:lastModifiedBy>
  <cp:revision>7</cp:revision>
  <dcterms:created xsi:type="dcterms:W3CDTF">2017-04-04T06:11:39Z</dcterms:created>
  <dcterms:modified xsi:type="dcterms:W3CDTF">2017-04-04T07:32:25Z</dcterms:modified>
</cp:coreProperties>
</file>